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2669b1e5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2669b1e5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2669b1e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2669b1e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2669b1e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2669b1e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2669b1e5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2669b1e5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669b1e5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2669b1e5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2669b1e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2669b1e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669b1e5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669b1e5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2669b1e5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2669b1e5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2669b1e5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2669b1e5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2669b1e5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2669b1e5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1b4e6f13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1b4e6f13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Vanguard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Leading </a:t>
            </a: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US-based investment management company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Founded in </a:t>
            </a: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1975</a:t>
            </a: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client-owned, known for low-cost investment options and long-term investing philosophy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Key Services</a:t>
            </a: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Mutual funds, ETFs, retirement planning, wealth management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2669b1e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2669b1e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2669b1e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2669b1e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Client Profiles (df_final_demo)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Contains demographic information such as age, gender, and account details of the clients.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Digital Footprints (df_final_web_data)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Detailed trace of client interactions online, split into two parts: pt_1 and pt_2.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Merge these files for a comprehensive data analysis.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Experiment Roster (df_final_experiment_clients)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Lists clients participating in the grand experiment.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2669b1e5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2669b1e5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Client Profiles (df_final_demo)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Contains demographic information such as age, gender, and account details of the clients.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Digital Footprints (df_final_web_data)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Detailed trace of client interactions online, split into two parts: pt_1 and pt_2.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Merge these files for a comprehensive data analysis.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Experiment Roster (df_final_experiment_clients)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</a:pPr>
            <a:r>
              <a:rPr lang="en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Lists clients participating in the grand experiment.</a:t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2669b1e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2669b1e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2669b1e5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2669b1e5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2669b1e5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2669b1e5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2669b1e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2669b1e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2669b1e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2669b1e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Vanguard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Sergii &amp; Rosi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Spent each Step</a:t>
            </a:r>
            <a:r>
              <a:rPr lang="en"/>
              <a:t> between the Control and Test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34075"/>
            <a:ext cx="4472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test group exhibits a slightly longer average time spent on each step (8 minutes)</a:t>
            </a:r>
            <a:r>
              <a:rPr lang="en"/>
              <a:t> compared to the control group </a:t>
            </a:r>
            <a:r>
              <a:rPr b="1" lang="en"/>
              <a:t>(7 minutes)</a:t>
            </a:r>
            <a:r>
              <a:rPr lang="en"/>
              <a:t>, indicating potential differences in user engagement and interaction patterns between the two groups.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200" y="1170125"/>
            <a:ext cx="40270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rror Rates</a:t>
            </a:r>
            <a:r>
              <a:rPr lang="en"/>
              <a:t> between the Control and Test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34075"/>
            <a:ext cx="4472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test group demonstrates a lower error rate</a:t>
            </a:r>
            <a:r>
              <a:rPr lang="en"/>
              <a:t> </a:t>
            </a:r>
            <a:r>
              <a:rPr b="1" lang="en"/>
              <a:t>(0.3)</a:t>
            </a:r>
            <a:r>
              <a:rPr lang="en"/>
              <a:t> compared to the control group </a:t>
            </a:r>
            <a:r>
              <a:rPr b="1" lang="en"/>
              <a:t>(0.4)</a:t>
            </a:r>
            <a:r>
              <a:rPr lang="en"/>
              <a:t>, indicating potential improvements or optimizations in the tested design or intervention.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200" y="1170125"/>
            <a:ext cx="4055400" cy="3204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 Completion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Completion Rate: 58.01%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Completion Rate: 67.29%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Statistic: -21.64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p-value: 2.09e-103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Decision: Reject the null hypothesis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883700" y="13864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hypothesis tests </a:t>
            </a:r>
            <a:r>
              <a:rPr lang="en" u="sng"/>
              <a:t>aimed to evaluate differences in completion rates </a:t>
            </a:r>
            <a:r>
              <a:rPr lang="en"/>
              <a:t>between the control and test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test results indicate a statistically significant difference in completion rates between the two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p-value much lower than the significance level, there is strong evidence to reject the null hypothesis.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 Time Spent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3102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Group Time: 7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Group Time: 8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Statistic: 2.89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Degrees of Freedom: 50485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p-value: 0.0078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Decision: Reject the null hypothesis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4883700" y="13864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hypothesis tests </a:t>
            </a:r>
            <a:r>
              <a:rPr lang="en" u="sng"/>
              <a:t>aimed to examine differences in the time spent on each step</a:t>
            </a:r>
            <a:r>
              <a:rPr lang="en"/>
              <a:t> between the control and test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test results indicate a statistically significant difference in the time spent on each step between the two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p-value less than the significance level, there is strong evidence to reject the null hypothesis.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 Error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Chi-square Statistic: 463.73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Degrees of Freedom: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p-value: 7.41e-103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Decision: Reject the null hypothesis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4883700" y="13864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hypothesis tests </a:t>
            </a:r>
            <a:r>
              <a:rPr lang="en" u="sng"/>
              <a:t>aimed to assess differences in error rates</a:t>
            </a:r>
            <a:r>
              <a:rPr lang="en"/>
              <a:t> between the control and test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test results reveal a statistically significant difference in error rates between the two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an extremely low p-value (&lt; 0.05), there is compelling evidence to reject the null hypothesis.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Randomization:</a:t>
            </a:r>
            <a:endParaRPr b="1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Reducing selection bias</a:t>
            </a:r>
            <a:r>
              <a:rPr lang="en"/>
              <a:t> and ensuring that the groups are comparable.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Increases the internal validity</a:t>
            </a:r>
            <a:r>
              <a:rPr lang="en"/>
              <a:t> of the experiment.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 ensures that any differences observed between the </a:t>
            </a:r>
            <a:r>
              <a:rPr b="1" lang="en"/>
              <a:t>groups can be attributed to the intervention</a:t>
            </a:r>
            <a:r>
              <a:rPr lang="en"/>
              <a:t> or treatment rather than other factors.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Duration:</a:t>
            </a:r>
            <a:endParaRPr b="1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duration of the experiment is an </a:t>
            </a:r>
            <a:r>
              <a:rPr b="1" lang="en"/>
              <a:t>important consideration to account for potential time-related biases </a:t>
            </a:r>
            <a:r>
              <a:rPr lang="en"/>
              <a:t>and ensure the stability of the findings over time.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Longer durations allow for </a:t>
            </a:r>
            <a:r>
              <a:rPr b="1" lang="en"/>
              <a:t>capturing trends, variations, and potential seasonality effects</a:t>
            </a:r>
            <a:r>
              <a:rPr lang="en"/>
              <a:t> that may impact the results.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Potential Biases:</a:t>
            </a:r>
            <a:endParaRPr b="1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Selection Bias:</a:t>
            </a:r>
            <a:r>
              <a:rPr lang="en"/>
              <a:t> Despite randomization, there may still be differences between the control and test groups due to factors not accounted for in the randomization process.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Attrition Bias:</a:t>
            </a:r>
            <a:r>
              <a:rPr lang="en"/>
              <a:t> Participants dropping out of the study or incomplete data may introduce bias if the attrition rates differ significantly between the groups.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Observer Bias: </a:t>
            </a:r>
            <a:r>
              <a:rPr lang="en"/>
              <a:t>The individuals analyzing the data or interpreting the results may have preconceived notions or expectations, potentially biasing their assessments.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Demographic Information: </a:t>
            </a:r>
            <a:r>
              <a:rPr lang="en"/>
              <a:t>Collecting more detailed demographic data such as </a:t>
            </a:r>
            <a:r>
              <a:rPr b="1" lang="en"/>
              <a:t>income level, education, or geographic location</a:t>
            </a:r>
            <a:r>
              <a:rPr lang="en"/>
              <a:t> could provide insights into how different user segments respond to the intervention.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User Feedback:</a:t>
            </a:r>
            <a:r>
              <a:rPr lang="en"/>
              <a:t> Gathering </a:t>
            </a:r>
            <a:r>
              <a:rPr b="1" lang="en"/>
              <a:t>qualitative feedback</a:t>
            </a:r>
            <a:r>
              <a:rPr lang="en"/>
              <a:t> through surveys, interviews, or usability testing can offer valuable insights into user perceptions, preferences, and experiences.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Engagement Metrics: </a:t>
            </a:r>
            <a:r>
              <a:rPr lang="en"/>
              <a:t>Tracking user engagement metrics such as session duration, click-through rates, or interaction patterns can help assess the effectiveness of the intervention and </a:t>
            </a:r>
            <a:r>
              <a:rPr b="1" lang="en"/>
              <a:t>identify areas for improvement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Control Variables:</a:t>
            </a:r>
            <a:r>
              <a:rPr lang="en"/>
              <a:t> Including additional control variables such as user </a:t>
            </a:r>
            <a:r>
              <a:rPr b="1" lang="en"/>
              <a:t>activity level, device type, or browser version</a:t>
            </a:r>
            <a:r>
              <a:rPr lang="en"/>
              <a:t> can help control for potential confounding factors and improve the robustness of the analysis.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higher completion rate</a:t>
            </a:r>
            <a:r>
              <a:rPr lang="en"/>
              <a:t> in the test group may signify </a:t>
            </a:r>
            <a:r>
              <a:rPr b="1" lang="en"/>
              <a:t>better alignment with user preferences</a:t>
            </a:r>
            <a:r>
              <a:rPr lang="en"/>
              <a:t>, leading to increased user satisfaction and a higher likelihood of desired actions or outcomes being achieved.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increase in time spent on each step</a:t>
            </a:r>
            <a:r>
              <a:rPr lang="en"/>
              <a:t> in the test group may suggest </a:t>
            </a:r>
            <a:r>
              <a:rPr b="1" lang="en"/>
              <a:t>greater user attention, involvement, or interaction</a:t>
            </a:r>
            <a:r>
              <a:rPr lang="en"/>
              <a:t> with the content, features, or functionalities presented during the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decrease in error rate </a:t>
            </a:r>
            <a:r>
              <a:rPr lang="en"/>
              <a:t>in the test group may result from user-centric </a:t>
            </a:r>
            <a:r>
              <a:rPr b="1" lang="en"/>
              <a:t>design changes</a:t>
            </a:r>
            <a:r>
              <a:rPr lang="en"/>
              <a:t>, streamlined workflows, or enhanced user guidance and support implemented as part of the test intervention.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Capitalize on the insights gained</a:t>
            </a:r>
            <a:r>
              <a:rPr lang="en"/>
              <a:t> from the test group's </a:t>
            </a:r>
            <a:r>
              <a:rPr b="1" lang="en"/>
              <a:t>positive outcomes</a:t>
            </a:r>
            <a:r>
              <a:rPr lang="en"/>
              <a:t> to inform future interface design and development efforts.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Invest in ongoing user testing and feedback collection</a:t>
            </a:r>
            <a:r>
              <a:rPr lang="en"/>
              <a:t> to ensure continuous refinement and enhancement of digital experiences.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additional </a:t>
            </a:r>
            <a:r>
              <a:rPr b="1" lang="en"/>
              <a:t>strategies for minimizing errors</a:t>
            </a:r>
            <a:r>
              <a:rPr lang="en"/>
              <a:t> and improving usability to further enhance the overall user experience and achieve business objectives.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 analysis, the new digital interface demonstrates promising results, </a:t>
            </a:r>
            <a:r>
              <a:rPr b="1" lang="en"/>
              <a:t>showing improvements in completion rates, user engagement, and error reduction</a:t>
            </a:r>
            <a:r>
              <a:rPr lang="en"/>
              <a:t> compared to the previous design. These findings suggest that the </a:t>
            </a:r>
            <a:r>
              <a:rPr b="1" lang="en"/>
              <a:t>new interface is effective</a:t>
            </a:r>
            <a:r>
              <a:rPr lang="en"/>
              <a:t> in enhancing user experience and achieving business objectives. Therefore, it is recommended to proceed with the implementation of the new interface across Vanguard's digital platforms.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657350"/>
            <a:ext cx="8161200" cy="29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About Vanguard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Leading US-based investment management company.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Commitment to innovation and enhancing customer experience.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Context of the Digital Challenge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Vanguard launched a digital experiment to enhance user interface (UI) for clients.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Aimed to improve online process efficiency and completion rates.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Main Question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 the new UI lead to higher completion rates?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3200" r="-3200" t="0"/>
          <a:stretch/>
        </p:blipFill>
        <p:spPr>
          <a:xfrm>
            <a:off x="5571700" y="286038"/>
            <a:ext cx="3222774" cy="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 title="Certainly There Is No Question John Finch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492700"/>
            <a:ext cx="47434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Profiles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age, gender, and account details of the clients (tenure, number of account, balance)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Footprints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Detailed trace of client interactions online (visitor id, visit id, process step, date time)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Roster (A/B Testing)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Lists clients participating in the experiment (variation)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Wrangling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Cleaned the NA</a:t>
            </a:r>
            <a:r>
              <a:rPr lang="en"/>
              <a:t> values in the merged </a:t>
            </a:r>
            <a:r>
              <a:rPr lang="en"/>
              <a:t>data frame</a:t>
            </a:r>
            <a:r>
              <a:rPr lang="en"/>
              <a:t> to ensure data integrity.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Standardized the 'sex'</a:t>
            </a:r>
            <a:r>
              <a:rPr lang="en"/>
              <a:t> column to ensure consistency in gender representation.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Categorized the dataframe into </a:t>
            </a:r>
            <a:r>
              <a:rPr b="1" lang="en"/>
              <a:t>test and control groups</a:t>
            </a:r>
            <a:r>
              <a:rPr lang="en"/>
              <a:t> for further analysis.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Segmented the data into </a:t>
            </a:r>
            <a:r>
              <a:rPr b="1" lang="en"/>
              <a:t>different steps</a:t>
            </a:r>
            <a:r>
              <a:rPr lang="en"/>
              <a:t> based on the </a:t>
            </a:r>
            <a:r>
              <a:rPr b="1" lang="en"/>
              <a:t>'process_step'</a:t>
            </a:r>
            <a:r>
              <a:rPr lang="en"/>
              <a:t> column.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Identified users who </a:t>
            </a:r>
            <a:r>
              <a:rPr b="1" lang="en"/>
              <a:t>completed the entire process</a:t>
            </a:r>
            <a:r>
              <a:rPr lang="en"/>
              <a:t> from 'start' to 'confirm' and categorized them accordingly.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Grouped users based on their </a:t>
            </a:r>
            <a:r>
              <a:rPr b="1" lang="en"/>
              <a:t>'visit_id'</a:t>
            </a:r>
            <a:r>
              <a:rPr lang="en"/>
              <a:t> to account for users who completed the process over </a:t>
            </a:r>
            <a:r>
              <a:rPr b="1" lang="en"/>
              <a:t>multiple days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the </a:t>
            </a:r>
            <a:r>
              <a:rPr b="1" lang="en"/>
              <a:t>date into days and time</a:t>
            </a:r>
            <a:r>
              <a:rPr lang="en"/>
              <a:t> into minutes for better analysis and visualization.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User Navigation 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users exhibited erratic behavior, navigating back and forth between process steps, complicating analysis.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Difficulty in tracking and analyzing user paths due to inconsistent navigation patterns.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Streamlined Filtering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Implemented a streamlined filtering approach based on unique visit IDs to isolate users who initiated and completed the entire process, ignoring intermediate steps.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Challenge: Time Outliers and Data Integrity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users completed the process over multiple days, introducing outliers and skewing time-based analyses.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Inability to accurately calculate duration and time intervals due to non-conforming data format.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Date-Based Filtering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Applied date-based filtering based on visit IDs to exclude users with prolonged completion times, ensuring data integrity and consistency.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shifted to analyzing users who completed the process within a reasonable time frame, aligning with experiment objectives.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</a:t>
            </a:r>
            <a:r>
              <a:rPr lang="en"/>
              <a:t>Demographics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34075"/>
            <a:ext cx="52068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Majority of users fall within the </a:t>
            </a:r>
            <a:r>
              <a:rPr b="1" lang="en"/>
              <a:t>age groups of 31-40 to 61-70</a:t>
            </a:r>
            <a:r>
              <a:rPr lang="en"/>
              <a:t> years old, indicating a diverse user base across different age brackets.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Gender distribution skews towards </a:t>
            </a:r>
            <a:r>
              <a:rPr b="1" lang="en"/>
              <a:t>male users</a:t>
            </a:r>
            <a:r>
              <a:rPr lang="en"/>
              <a:t>, suggesting a higher representation of males compared to females in the dataset.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200" y="910800"/>
            <a:ext cx="2255349" cy="34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r>
              <a:rPr lang="en"/>
              <a:t> Behaviors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Long-standing relationship with Vanguard: Users have been associated with the company for </a:t>
            </a:r>
            <a:r>
              <a:rPr b="1" lang="en"/>
              <a:t>2-20 years</a:t>
            </a:r>
            <a:r>
              <a:rPr lang="en"/>
              <a:t>, indicating loyalty and trust in Vanguard's services.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Account </a:t>
            </a:r>
            <a:r>
              <a:rPr b="1" lang="en"/>
              <a:t>balance ranges from 23,789 to 1M</a:t>
            </a:r>
            <a:r>
              <a:rPr lang="en"/>
              <a:t>, highlighting the varying financial capacities and investment levels among users.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users </a:t>
            </a:r>
            <a:r>
              <a:rPr b="1" lang="en"/>
              <a:t>maintain 1-3 accounts</a:t>
            </a:r>
            <a:r>
              <a:rPr lang="en"/>
              <a:t>, indicating a preference for managing a manageable number of accounts for their investments.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350" y="1476275"/>
            <a:ext cx="4267197" cy="263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ompletion Rates between the Control and Test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234075"/>
            <a:ext cx="4472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test group demonstrates a higher completion rate (0.6729) compared to the control group (0.5801), indicating a potential improvement in the effectiveness of the implemented changes or interventions.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825" y="1108450"/>
            <a:ext cx="3779474" cy="35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